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67" r:id="rId2"/>
    <p:sldId id="294" r:id="rId3"/>
    <p:sldId id="293" r:id="rId4"/>
    <p:sldId id="292" r:id="rId5"/>
    <p:sldId id="291" r:id="rId6"/>
    <p:sldId id="361" r:id="rId7"/>
    <p:sldId id="362" r:id="rId8"/>
    <p:sldId id="366" r:id="rId9"/>
    <p:sldId id="364" r:id="rId10"/>
    <p:sldId id="299" r:id="rId11"/>
    <p:sldId id="281" r:id="rId12"/>
    <p:sldId id="280" r:id="rId13"/>
    <p:sldId id="279" r:id="rId14"/>
    <p:sldId id="278" r:id="rId15"/>
    <p:sldId id="28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7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2D6FF-51CC-4FE5-8BE6-DB0B8B6C98E0}" type="datetimeFigureOut">
              <a:rPr lang="ro-RO" smtClean="0"/>
              <a:t>15.07.2020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FBF7A-FED0-472B-973A-C696EA7AE32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191826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AEE13-A322-4E41-BB31-9154DD4F28F3}" type="datetimeFigureOut">
              <a:rPr lang="ro-RO" smtClean="0"/>
              <a:t>15.07.2020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3E30C-9982-4A24-B355-4BA867FAD45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5819530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 smtClean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3E30C-9982-4A24-B355-4BA867FAD451}" type="slidenum">
              <a:rPr lang="ro-RO" smtClean="0">
                <a:solidFill>
                  <a:prstClr val="black"/>
                </a:solidFill>
              </a:rPr>
              <a:pPr/>
              <a:t>1</a:t>
            </a:fld>
            <a:endParaRPr lang="ro-RO">
              <a:solidFill>
                <a:prstClr val="black"/>
              </a:solidFill>
            </a:endParaRPr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86008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3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DFD9-754A-4DB6-9EE1-9FD19419097F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</p:spTree>
  </p:cSld>
  <p:clrMapOvr>
    <a:masterClrMapping/>
  </p:clrMapOvr>
  <p:transition spd="slow">
    <p:push dir="u"/>
    <p:sndAc>
      <p:stSnd>
        <p:snd r:embed="rId1" name="cashreg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EBBF-A22D-4768-A7FB-C6D93411C166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  <p:sndAc>
      <p:stSnd>
        <p:snd r:embed="rId1" name="cashreg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2002-81D9-4296-96DA-AC01441ADDBF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  <p:sndAc>
      <p:stSnd>
        <p:snd r:embed="rId1" name="cashreg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90AE-5DFC-4BCD-A30A-71356892566D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</p:spTree>
  </p:cSld>
  <p:clrMapOvr>
    <a:masterClrMapping/>
  </p:clrMapOvr>
  <p:transition spd="slow">
    <p:push dir="u"/>
    <p:sndAc>
      <p:stSnd>
        <p:snd r:embed="rId1" name="cashreg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E2CA-9D3E-4858-9F7A-BC2BD80FE515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  <p:sndAc>
      <p:stSnd>
        <p:snd r:embed="rId1" name="cashreg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C203-D0FE-4A04-8131-0F4FC5C65893}" type="datetime1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  <p:sndAc>
      <p:stSnd>
        <p:snd r:embed="rId1" name="cashreg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B1EB-8C05-4293-9AEC-36F4E4E614BD}" type="datetime1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  <p:sndAc>
      <p:stSnd>
        <p:snd r:embed="rId1" name="cashreg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3442-3FFC-4218-90D9-0BFABE448D0D}" type="datetime1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  <p:sndAc>
      <p:stSnd>
        <p:snd r:embed="rId1" name="cashreg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E61-88D7-455A-AA2A-5AB0D94F09FF}" type="datetime1">
              <a:rPr lang="en-US" smtClean="0"/>
              <a:t>7/15/2020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  <p:sndAc>
      <p:stSnd>
        <p:snd r:embed="rId1" name="cashreg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2D0-EF8F-4092-BD7A-752BFBA99FC0}" type="datetime1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  <p:sndAc>
      <p:stSnd>
        <p:snd r:embed="rId1" name="cashreg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 smtClean="0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E8BC-EAB1-4491-A00D-B66646EA8EF0}" type="datetime1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  <p:sndAc>
      <p:stSnd>
        <p:snd r:embed="rId1" name="cashreg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77B204C0-5A82-4A99-9F4C-42ABC011CBC2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prof. ing. VULC SILVIA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  <p:sndAc>
      <p:stSnd>
        <p:snd r:embed="rId13" name="cashreg.wav"/>
      </p:stSnd>
    </p:sndAc>
  </p:transition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762000" y="3810000"/>
            <a:ext cx="7467600" cy="2209800"/>
          </a:xfrm>
        </p:spPr>
        <p:txBody>
          <a:bodyPr>
            <a:normAutofit fontScale="40000" lnSpcReduction="20000"/>
          </a:bodyPr>
          <a:lstStyle/>
          <a:p>
            <a:r>
              <a:rPr lang="ro-RO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COTAREA</a:t>
            </a:r>
            <a:r>
              <a:rPr lang="ro-RO" sz="8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o-RO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</a:p>
          <a:p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</a:t>
            </a:r>
            <a:r>
              <a:rPr lang="en-US" sz="4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Prof. Adrian-</a:t>
            </a:r>
            <a:r>
              <a:rPr lang="en-US" sz="42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Ioan</a:t>
            </a:r>
            <a:r>
              <a:rPr lang="ro-RO" sz="4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Popl</a:t>
            </a:r>
            <a:r>
              <a:rPr lang="ro-RO" sz="4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ăcean</a:t>
            </a:r>
            <a:endParaRPr lang="en-US" sz="42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o-RO" sz="4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Colegiul Tehnic ”Independența” Sibiu</a:t>
            </a:r>
            <a:endParaRPr lang="ro-RO" sz="4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ro-R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odulul</a:t>
            </a:r>
            <a:r>
              <a:rPr lang="ro-R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o-R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REPREZENTAREA PIESELOR MECANICE</a:t>
            </a:r>
            <a:endParaRPr lang="ro-RO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00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  <p:sndAc>
          <p:stSnd>
            <p:snd r:embed="rId3" name="cashreg.wav"/>
          </p:stSnd>
        </p:sndAc>
      </p:transition>
    </mc:Choice>
    <mc:Fallback xmlns="">
      <p:transition spd="slow">
        <p:push dir="u"/>
        <p:sndAc>
          <p:stSnd>
            <p:snd r:embed="rId4" name="cashreg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0"/>
              </a:spcAft>
              <a:buClr>
                <a:srgbClr val="31B6FD"/>
              </a:buClr>
              <a:buSzPct val="76000"/>
              <a:buNone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993" y="1434221"/>
            <a:ext cx="6808513" cy="44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1908998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   Valoarea dimensiunii</a:t>
            </a:r>
          </a:p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endParaRPr kumimoji="0" lang="ro-RO" altLang="ro-RO" sz="2400" b="1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4000" y="1260000"/>
            <a:ext cx="8923800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vi-VN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La cotarea deschiderilor unghiulare, se poate folosi  oricare din unităţile de măsurare a unghiurilor, cu condiţia înscrierii ei pe desen.</a:t>
            </a:r>
          </a:p>
          <a:p>
            <a:pPr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vi-VN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Lungimile arcelor de cerc sunt însoţite de semnul convenţional specific plasat deasupra valorii cotei.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99" y="3337748"/>
            <a:ext cx="5767607" cy="3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1908998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   Cotarea elementelor  echidistante</a:t>
            </a:r>
          </a:p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endParaRPr kumimoji="0" lang="ro-RO" altLang="ro-RO" sz="2400" b="1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4000" y="1260000"/>
            <a:ext cx="80518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vi-VN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Elemente </a:t>
            </a:r>
            <a:r>
              <a:rPr lang="ro-RO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chidistante dispuse liniar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1" y="1727999"/>
            <a:ext cx="6000428" cy="4291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1908998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   Cotarea elementelor echidistante</a:t>
            </a:r>
          </a:p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endParaRPr kumimoji="0" lang="ro-RO" altLang="ro-RO" sz="2400" b="1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4000" y="1260000"/>
            <a:ext cx="80518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it-IT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Elemente identice echidistante dispuse polar</a:t>
            </a:r>
            <a:endParaRPr lang="vi-VN" altLang="ro-RO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000" y="1764000"/>
            <a:ext cx="6737625" cy="40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1908998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   Cotarea teşiturilor conice</a:t>
            </a:r>
          </a:p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endParaRPr kumimoji="0" lang="ro-RO" altLang="ro-RO" sz="2400" b="1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4000" y="1260000"/>
            <a:ext cx="89238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vi-VN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Teşirile conice sunt realizate la extremitatea unui cilindru exterior sau interior, având înălţimea h a teşirii mult mai mică decât diametrul Ø al bazei</a:t>
            </a:r>
            <a:r>
              <a:rPr lang="vi-VN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altLang="ro-RO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Clr>
                <a:srgbClr val="00B0F0"/>
              </a:buClr>
            </a:pPr>
            <a:endParaRPr lang="vi-VN" altLang="ro-RO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00" y="2591999"/>
            <a:ext cx="8871318" cy="29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1908998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   Înscrierea corectă a cotelor în raport cu baza formatului</a:t>
            </a:r>
          </a:p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endParaRPr kumimoji="0" lang="ro-RO" altLang="ro-RO" sz="2400" b="1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371600"/>
            <a:ext cx="4393908" cy="523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1908998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457200"/>
            <a:ext cx="89154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   REGULI DE COTARE</a:t>
            </a:r>
          </a:p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endParaRPr kumimoji="0" lang="ro-RO" altLang="ro-RO" sz="2400" b="1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7000" y="1295400"/>
            <a:ext cx="8915399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ro-RO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Liniile de cotă se trasează cu linie continuă subțire, delimitată la capete de săgeți.</a:t>
            </a:r>
          </a:p>
          <a:p>
            <a:pPr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vi-VN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Linia </a:t>
            </a:r>
            <a:r>
              <a:rPr lang="vi-VN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de cotă are săgeată la un singur capăt în următoarele cazuri:</a:t>
            </a:r>
          </a:p>
          <a:p>
            <a:pPr lvl="1" algn="just" eaLnBrk="1" hangingPunct="1">
              <a:buClr>
                <a:srgbClr val="00B0F0"/>
              </a:buClr>
              <a:buFont typeface="Wingdings" pitchFamily="2" charset="2"/>
              <a:buChar char="§"/>
            </a:pPr>
            <a:r>
              <a:rPr lang="vi-VN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vi-VN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cotarea mai multor elemente în raport cu aceeaşi referinţă, folosind aceeaşi linie de cotă;</a:t>
            </a:r>
          </a:p>
          <a:p>
            <a:pPr lvl="1" algn="just" eaLnBrk="1" hangingPunct="1">
              <a:buClr>
                <a:srgbClr val="00B0F0"/>
              </a:buClr>
              <a:buFont typeface="Wingdings" pitchFamily="2" charset="2"/>
              <a:buChar char="§"/>
            </a:pPr>
            <a:r>
              <a:rPr lang="vi-VN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la cotarea diametrelor mari, când trasarea simetrică a liniei de cotă încarcă </a:t>
            </a:r>
            <a:r>
              <a:rPr lang="vi-VN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desenul</a:t>
            </a:r>
            <a:endParaRPr lang="en-US" altLang="ro-RO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buClr>
                <a:srgbClr val="00B0F0"/>
              </a:buClr>
              <a:buFont typeface="Wingdings" pitchFamily="2" charset="2"/>
              <a:buChar char="§"/>
            </a:pPr>
            <a:r>
              <a:rPr lang="vi-VN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la cotarea razelor de curbură</a:t>
            </a:r>
            <a:r>
              <a:rPr lang="vi-VN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altLang="ro-RO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buClr>
                <a:srgbClr val="00B0F0"/>
              </a:buClr>
              <a:buFont typeface="Wingdings" pitchFamily="2" charset="2"/>
              <a:buChar char="§"/>
            </a:pPr>
            <a:r>
              <a:rPr lang="vi-VN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la cotarea elementelor simetrice reprezentate pe jumătate;</a:t>
            </a:r>
          </a:p>
          <a:p>
            <a:pPr marL="742950" lvl="1" indent="0" algn="just" eaLnBrk="1" hangingPunct="1">
              <a:buClr>
                <a:srgbClr val="00B0F0"/>
              </a:buClr>
            </a:pPr>
            <a:endParaRPr lang="vi-VN" altLang="ro-RO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buClr>
                <a:srgbClr val="00B0F0"/>
              </a:buClr>
              <a:buFont typeface="Wingdings" pitchFamily="2" charset="2"/>
              <a:buChar char="§"/>
            </a:pPr>
            <a:endParaRPr lang="vi-VN" altLang="ro-RO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 smtClean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1908998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0"/>
              </a:spcAft>
              <a:buClr>
                <a:srgbClr val="31B6FD"/>
              </a:buClr>
              <a:buSzPct val="76000"/>
              <a:buNone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o-RO" altLang="ro-RO" b="1" i="1" kern="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27305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76000"/>
              <a:buFontTx/>
              <a:buNone/>
              <a:tabLst/>
              <a:defRPr/>
            </a:pPr>
            <a:endParaRPr kumimoji="0" lang="ro-RO" altLang="ro-RO" sz="2400" b="1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000" y="1223999"/>
            <a:ext cx="2769214" cy="18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3168000"/>
            <a:ext cx="8720794" cy="29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1908998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0"/>
              </a:spcAft>
              <a:buClr>
                <a:srgbClr val="31B6FD"/>
              </a:buClr>
              <a:buSzPct val="76000"/>
              <a:buNone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" y="1260000"/>
            <a:ext cx="9063065" cy="32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1908998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0"/>
              </a:spcAft>
              <a:buClr>
                <a:srgbClr val="31B6FD"/>
              </a:buClr>
              <a:buSzPct val="76000"/>
              <a:buNone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00" y="1259999"/>
            <a:ext cx="7935736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1908998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0"/>
              </a:spcAft>
              <a:buClr>
                <a:srgbClr val="31B6FD"/>
              </a:buClr>
              <a:buSzPct val="76000"/>
              <a:buNone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27000" y="1295400"/>
            <a:ext cx="8915399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vi-VN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Linia </a:t>
            </a:r>
            <a:r>
              <a:rPr lang="vi-VN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de cotă </a:t>
            </a:r>
            <a:r>
              <a:rPr lang="ro-RO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se trasează paralel cu elementul cotat, cu excepția:</a:t>
            </a:r>
            <a:endParaRPr lang="vi-VN" altLang="ro-RO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buClr>
                <a:srgbClr val="00B0F0"/>
              </a:buClr>
              <a:buFont typeface="Wingdings" pitchFamily="2" charset="2"/>
              <a:buChar char="§"/>
            </a:pPr>
            <a:r>
              <a:rPr lang="ro-RO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o-RO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ungimii arcelor de cerc;</a:t>
            </a:r>
            <a:endParaRPr lang="vi-VN" altLang="ro-RO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buClr>
                <a:srgbClr val="00B0F0"/>
              </a:buClr>
              <a:buFont typeface="Wingdings" pitchFamily="2" charset="2"/>
              <a:buChar char="§"/>
            </a:pPr>
            <a:r>
              <a:rPr lang="ro-RO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otării diametrelor pe circumerință;</a:t>
            </a:r>
          </a:p>
          <a:p>
            <a:pPr lvl="1" algn="just" eaLnBrk="1" hangingPunct="1">
              <a:buClr>
                <a:srgbClr val="00B0F0"/>
              </a:buClr>
              <a:buFont typeface="Wingdings" pitchFamily="2" charset="2"/>
              <a:buChar char="§"/>
            </a:pPr>
            <a:r>
              <a:rPr lang="ro-RO" altLang="ro-RO" sz="2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o-RO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azelor de curbură.</a:t>
            </a:r>
            <a:endParaRPr lang="ro-RO" altLang="ro-RO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ro-RO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Liniile ajutătoare și liniile de cotă nu trebuie să  intersecteze alte linii de cotă ale desenului.</a:t>
            </a:r>
          </a:p>
          <a:p>
            <a:pPr marL="457200" lvl="1"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ro-RO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Liniile ajutătoare sunt de regulă perpendiculare pe linia de cotă, pe care o depășesc cu 2-3 mm.</a:t>
            </a:r>
            <a:endParaRPr lang="ro-RO" altLang="ro-RO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37610634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0"/>
              </a:spcAft>
              <a:buClr>
                <a:srgbClr val="31B6FD"/>
              </a:buClr>
              <a:buSzPct val="76000"/>
              <a:buNone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27000" y="1295400"/>
            <a:ext cx="891539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lvl="1"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ro-RO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Liniile ajutătoare și liniile de cotă nu trebuie să  intersecteze alte linii de cotă ale desenului.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2162552"/>
            <a:ext cx="8936907" cy="39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9495983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0"/>
              </a:spcAft>
              <a:buClr>
                <a:srgbClr val="31B6FD"/>
              </a:buClr>
              <a:buSzPct val="76000"/>
              <a:buNone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27000" y="1295400"/>
            <a:ext cx="891539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lvl="1"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ro-RO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Liniile ajutătoare sunt de regulă perpendiculare pe linia de cotă, pe care o depășesc cu 2-3 mm.</a:t>
            </a:r>
            <a:endParaRPr lang="ro-RO" altLang="ro-RO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99" y="2362200"/>
            <a:ext cx="8532000" cy="285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10421776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ro-RO" altLang="ro-RO" b="1" i="1" kern="0" spc="0" dirty="0">
                <a:latin typeface="Arial" panose="020B0604020202020204" pitchFamily="34" charset="0"/>
                <a:cs typeface="Arial" panose="020B0604020202020204" pitchFamily="34" charset="0"/>
              </a:rPr>
              <a:t>Reguli de cotare</a:t>
            </a:r>
            <a:endParaRPr lang="ro-RO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sz="quarter" idx="13"/>
          </p:nvPr>
        </p:nvSpPr>
        <p:spPr bwMode="auto">
          <a:xfrm>
            <a:off x="76200" y="838200"/>
            <a:ext cx="8915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73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lnSpc>
                <a:spcPct val="90000"/>
              </a:lnSpc>
              <a:spcAft>
                <a:spcPts val="0"/>
              </a:spcAft>
              <a:buClr>
                <a:srgbClr val="31B6FD"/>
              </a:buClr>
              <a:buSzPct val="76000"/>
              <a:buNone/>
              <a:defRPr/>
            </a:pPr>
            <a:r>
              <a:rPr kumimoji="0" lang="ro-RO" altLang="ro-RO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27000" y="1295400"/>
            <a:ext cx="8915399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lvl="1"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ro-RO" altLang="ro-RO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Liniile de indicație nu se intersectează între ele;</a:t>
            </a:r>
          </a:p>
          <a:p>
            <a:pPr marL="457200" lvl="1"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ro-RO" altLang="ro-RO" sz="2600" smtClean="0">
                <a:latin typeface="Arial" panose="020B0604020202020204" pitchFamily="34" charset="0"/>
                <a:cs typeface="Arial" panose="020B0604020202020204" pitchFamily="34" charset="0"/>
              </a:rPr>
              <a:t>Pe desen cota se înscrie o singură dată;</a:t>
            </a:r>
          </a:p>
          <a:p>
            <a:pPr marL="457200" lvl="1"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ro-RO" altLang="ro-RO" sz="2600" smtClean="0">
                <a:latin typeface="Arial" panose="020B0604020202020204" pitchFamily="34" charset="0"/>
                <a:cs typeface="Arial" panose="020B0604020202020204" pitchFamily="34" charset="0"/>
              </a:rPr>
              <a:t>Nu este permisă folosirea liniilor de contur sau a liniilor de axă ca linii de cotă;</a:t>
            </a:r>
          </a:p>
          <a:p>
            <a:pPr marL="457200" lvl="1" algn="just" eaLnBrk="1" hangingPunct="1">
              <a:buClr>
                <a:srgbClr val="00B0F0"/>
              </a:buClr>
              <a:buFont typeface="Wingdings" pitchFamily="2" charset="2"/>
              <a:buChar char="Ø"/>
            </a:pPr>
            <a:r>
              <a:rPr lang="ro-RO" altLang="ro-RO" sz="2600" smtClean="0">
                <a:latin typeface="Arial" panose="020B0604020202020204" pitchFamily="34" charset="0"/>
                <a:cs typeface="Arial" panose="020B0604020202020204" pitchFamily="34" charset="0"/>
              </a:rPr>
              <a:t>Nu este permisă trasarea liniilor de cotă în prelungirea liniilor de contur sau sprijinirea liniilor de cotă pe muchii fictive.</a:t>
            </a:r>
            <a:endParaRPr lang="ro-RO" altLang="ro-RO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i="1" dirty="0"/>
              <a:t>PROF. Adrian-Ioan Poplăcean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23458675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izont">
  <a:themeElements>
    <a:clrScheme name="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407</TotalTime>
  <Words>422</Words>
  <Application>Microsoft Office PowerPoint</Application>
  <PresentationFormat>On-screen Show (4:3)</PresentationFormat>
  <Paragraphs>70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Orizont</vt:lpstr>
      <vt:lpstr>Modulul1 – REPREZENTAREA PIESELOR MECANICE</vt:lpstr>
      <vt:lpstr>PowerPoint Presentation</vt:lpstr>
      <vt:lpstr>Reguli de cotare</vt:lpstr>
      <vt:lpstr>Reguli de cotare</vt:lpstr>
      <vt:lpstr>Reguli de cotare</vt:lpstr>
      <vt:lpstr>Reguli de cotare</vt:lpstr>
      <vt:lpstr>Reguli de cotare</vt:lpstr>
      <vt:lpstr>Reguli de cotare</vt:lpstr>
      <vt:lpstr>Reguli de cotare</vt:lpstr>
      <vt:lpstr>Reguli de cotare</vt:lpstr>
      <vt:lpstr>Reguli de cotare</vt:lpstr>
      <vt:lpstr>Reguli de cotare</vt:lpstr>
      <vt:lpstr>Reguli de cotare</vt:lpstr>
      <vt:lpstr>Reguli de cotare</vt:lpstr>
      <vt:lpstr>Reguli de cotare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 TEHNIC</dc:title>
  <dc:creator>horiasb;ing.Horia Stoia</dc:creator>
  <cp:lastModifiedBy>Adi Poplacean</cp:lastModifiedBy>
  <cp:revision>63</cp:revision>
  <dcterms:created xsi:type="dcterms:W3CDTF">2006-08-16T00:00:00Z</dcterms:created>
  <dcterms:modified xsi:type="dcterms:W3CDTF">2020-07-15T07:30:56Z</dcterms:modified>
</cp:coreProperties>
</file>